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7"/>
  </p:notesMasterIdLst>
  <p:handoutMasterIdLst>
    <p:handoutMasterId r:id="rId28"/>
  </p:handoutMasterIdLst>
  <p:sldIdLst>
    <p:sldId id="258" r:id="rId2"/>
    <p:sldId id="439" r:id="rId3"/>
    <p:sldId id="452" r:id="rId4"/>
    <p:sldId id="282" r:id="rId5"/>
    <p:sldId id="325" r:id="rId6"/>
    <p:sldId id="321" r:id="rId7"/>
    <p:sldId id="442" r:id="rId8"/>
    <p:sldId id="453" r:id="rId9"/>
    <p:sldId id="443" r:id="rId10"/>
    <p:sldId id="456" r:id="rId11"/>
    <p:sldId id="458" r:id="rId12"/>
    <p:sldId id="454" r:id="rId13"/>
    <p:sldId id="455" r:id="rId14"/>
    <p:sldId id="444" r:id="rId15"/>
    <p:sldId id="410" r:id="rId16"/>
    <p:sldId id="428" r:id="rId17"/>
    <p:sldId id="449" r:id="rId18"/>
    <p:sldId id="459" r:id="rId19"/>
    <p:sldId id="504" r:id="rId20"/>
    <p:sldId id="506" r:id="rId21"/>
    <p:sldId id="508" r:id="rId22"/>
    <p:sldId id="509" r:id="rId23"/>
    <p:sldId id="510" r:id="rId24"/>
    <p:sldId id="457" r:id="rId25"/>
    <p:sldId id="295" r:id="rId2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F1F63"/>
    <a:srgbClr val="CC0000"/>
    <a:srgbClr val="E9E9E9"/>
    <a:srgbClr val="FE0006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52" autoAdjust="0"/>
  </p:normalViewPr>
  <p:slideViewPr>
    <p:cSldViewPr>
      <p:cViewPr varScale="1">
        <p:scale>
          <a:sx n="50" d="100"/>
          <a:sy n="50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58167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18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7C2073-6E33-4CF2-9C67-9A0975F46F75}" type="datetimeFigureOut">
              <a:rPr lang="he-IL" smtClean="0"/>
              <a:t>י"ט/אייר/תש"ף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58167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18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2F009F-B634-4ADB-B112-2DBE937D84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73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FB326-A773-43CA-9372-FB613A536340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0"/>
            <a:ext cx="5588000" cy="3655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2F4E-FB91-4DAD-BA29-63D1F5645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2F4E-FB91-4DAD-BA29-63D1F56459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1373F64-20D8-4374-BF37-BCE417EE8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A39E37-90CB-4CE9-A895-1B27A4E7158C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8EA6A-0FBA-45AA-A930-9F86E2297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EFF0E98-ABA4-4FE0-A02B-7EBA3ED3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A022E82-3AA5-447C-BBBF-69275CB20A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E76BF-62C7-4428-9D1D-73E5A1A200F6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F3C851B-A894-4BAF-91A5-2A52DD034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3263"/>
            <a:ext cx="4584700" cy="34385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B3C5526-7178-4721-9CF3-236CFA0A8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388" y="4351338"/>
            <a:ext cx="5019675" cy="4141787"/>
          </a:xfrm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3387E3D-B722-486F-955C-486B497C2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CD91AE-FAB7-4B37-9184-332940C35B11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050A12D-5325-432F-9871-7D5F92ED3E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CCD2CEE-CA41-43B3-B9E7-8507CC1E7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2F4E-FB91-4DAD-BA29-63D1F56459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9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4.    Local Installations:  </a:t>
            </a:r>
            <a:r>
              <a:rPr lang="en-US" sz="1200" dirty="0"/>
              <a:t>LearnMate installed on a school’s local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72F4E-FB91-4DAD-BA29-63D1F56459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9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01A7AB5-A33B-4EB0-B3F8-D03DD72C0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F63EA-6711-4751-8BD3-25FEFC2196EC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46ACFBA-5498-4869-AE59-0DDFD6E3A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6BD8D5F-F7DE-4107-BBA8-045DDC1D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B1E29C-CDFD-45A1-9A73-72EF0904327D}"/>
              </a:ext>
            </a:extLst>
          </p:cNvPr>
          <p:cNvSpPr/>
          <p:nvPr/>
        </p:nvSpPr>
        <p:spPr>
          <a:xfrm>
            <a:off x="3157551" y="1450557"/>
            <a:ext cx="2880000" cy="24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231C6-FBE8-436B-9D08-0DF91DD64C4C}"/>
              </a:ext>
            </a:extLst>
          </p:cNvPr>
          <p:cNvSpPr txBox="1"/>
          <p:nvPr/>
        </p:nvSpPr>
        <p:spPr>
          <a:xfrm>
            <a:off x="3351397" y="1752156"/>
            <a:ext cx="247582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2159C-91BB-483E-953F-AF192F4D66CD}"/>
              </a:ext>
            </a:extLst>
          </p:cNvPr>
          <p:cNvSpPr txBox="1"/>
          <p:nvPr/>
        </p:nvSpPr>
        <p:spPr>
          <a:xfrm>
            <a:off x="3147879" y="3176228"/>
            <a:ext cx="288286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Skills</a:t>
            </a:r>
            <a:endParaRPr lang="en-US" sz="2600" b="0" cap="small" baseline="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0D3A-64CA-4B82-B493-BB01AFC46591}"/>
              </a:ext>
            </a:extLst>
          </p:cNvPr>
          <p:cNvSpPr txBox="1"/>
          <p:nvPr/>
        </p:nvSpPr>
        <p:spPr>
          <a:xfrm>
            <a:off x="3100944" y="2464192"/>
            <a:ext cx="29767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7B96-56E7-48B4-B4B4-7DB3645F3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380" y="1450557"/>
            <a:ext cx="2882228" cy="247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89741-9E89-4164-A59B-3ABC8D35E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443" y="1450557"/>
            <a:ext cx="2898045" cy="24870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6C463-4F62-4296-8431-25F23EFBA2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89" y="1450557"/>
            <a:ext cx="2876270" cy="247591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8C620CE-B806-4F3A-8C76-DA6CF2C3263E}"/>
              </a:ext>
            </a:extLst>
          </p:cNvPr>
          <p:cNvSpPr/>
          <p:nvPr/>
        </p:nvSpPr>
        <p:spPr>
          <a:xfrm>
            <a:off x="4434600" y="2266122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D53C5FF-3A32-4F8C-98BE-7F3A49414CDF}"/>
              </a:ext>
            </a:extLst>
          </p:cNvPr>
          <p:cNvSpPr/>
          <p:nvPr/>
        </p:nvSpPr>
        <p:spPr>
          <a:xfrm flipV="1">
            <a:off x="4434600" y="2983766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B69EF9-AD06-471A-B4C8-2C0DF0695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627" y="352947"/>
            <a:ext cx="4021649" cy="686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DD0E89-197E-494D-A038-69678B2B559A}"/>
              </a:ext>
            </a:extLst>
          </p:cNvPr>
          <p:cNvSpPr txBox="1"/>
          <p:nvPr/>
        </p:nvSpPr>
        <p:spPr>
          <a:xfrm>
            <a:off x="164559" y="6229867"/>
            <a:ext cx="118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>
                <a:solidFill>
                  <a:srgbClr val="EC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intelitek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BF4B663-3E57-468A-8E45-D104D5D6B6D3}"/>
              </a:ext>
            </a:extLst>
          </p:cNvPr>
          <p:cNvSpPr/>
          <p:nvPr/>
        </p:nvSpPr>
        <p:spPr>
          <a:xfrm>
            <a:off x="5859372" y="6679406"/>
            <a:ext cx="388220" cy="178594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4DA68-986E-4E14-9CF3-620EB452076D}"/>
              </a:ext>
            </a:extLst>
          </p:cNvPr>
          <p:cNvSpPr txBox="1"/>
          <p:nvPr/>
        </p:nvSpPr>
        <p:spPr>
          <a:xfrm>
            <a:off x="11123594" y="6563990"/>
            <a:ext cx="98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9393B"/>
                </a:solidFill>
              </a:rPr>
              <a:t>© </a:t>
            </a:r>
            <a:r>
              <a:rPr lang="en-US" sz="900" dirty="0" err="1">
                <a:solidFill>
                  <a:srgbClr val="39393B"/>
                </a:solidFill>
              </a:rPr>
              <a:t>Intelitek</a:t>
            </a:r>
            <a:r>
              <a:rPr lang="en-US" sz="900" dirty="0">
                <a:solidFill>
                  <a:srgbClr val="39393B"/>
                </a:solidFill>
              </a:rPr>
              <a:t>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2B04-A03D-451C-9862-BF735E73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904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1162C-F95B-4330-8F12-75446105A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095875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944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037A-9630-4E3C-8BB3-2FE7D9CD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EA6C-9971-440A-A6AB-C93BB14A2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89011-186B-4F63-AC73-C57588318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8FD54-934E-470E-8EEA-04606EF6E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74C7F-99BF-4A16-A871-279A15CF8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89011-186B-4F63-AC73-C57588318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49202B-9BB1-4F9B-9400-F296B3EF6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9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800100"/>
            <a:ext cx="11480800" cy="55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63700"/>
            <a:ext cx="10972800" cy="2319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135439"/>
            <a:ext cx="10972800" cy="232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04E2F-55CC-4886-B74B-9D7B120F3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6878FE-9143-424C-826B-82737A26E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D236D7-AF39-4749-8E67-5BB934E52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DE06F-29B9-42A8-A30E-6243AF582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999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F6B5C1-730E-4698-92AA-9FA500CC7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BE6FBC-9EBE-4C4A-92D9-CAD4CFA6A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875AE7B-175A-4A14-A3C2-A9B799057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103C1-2A92-4A33-8FEB-CEBD77EC4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9239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30F353-01D2-43FA-9E8D-3825667E3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1A2064-9AEB-4778-A7F3-2A440E672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9969D94-B2E0-4A0F-B2F5-4B472694C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3E76-0EA3-475F-A4BA-F39BC9F0D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06192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F15544-4602-4A62-99AB-530A1AC5C1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87538"/>
            <a:ext cx="10515600" cy="4468812"/>
          </a:xfrm>
        </p:spPr>
        <p:txBody>
          <a:bodyPr/>
          <a:lstStyle>
            <a:lvl1pPr marL="274320" indent="-27432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31520" indent="-27432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88720" indent="-27432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45920" indent="-27432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03120" indent="-27432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965E6A-952B-40B8-B251-4CE020C43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89011-186B-4F63-AC73-C57588318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31FAB-8499-4B06-833B-0D9E9A69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261E0-80AA-47F1-A136-2AE55AAE74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B1E29C-CDFD-45A1-9A73-72EF0904327D}"/>
              </a:ext>
            </a:extLst>
          </p:cNvPr>
          <p:cNvSpPr/>
          <p:nvPr/>
        </p:nvSpPr>
        <p:spPr>
          <a:xfrm>
            <a:off x="3159458" y="1450557"/>
            <a:ext cx="2880000" cy="24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231C6-FBE8-436B-9D08-0DF91DD64C4C}"/>
              </a:ext>
            </a:extLst>
          </p:cNvPr>
          <p:cNvSpPr txBox="1"/>
          <p:nvPr/>
        </p:nvSpPr>
        <p:spPr>
          <a:xfrm>
            <a:off x="3351397" y="1752156"/>
            <a:ext cx="247582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2159C-91BB-483E-953F-AF192F4D66CD}"/>
              </a:ext>
            </a:extLst>
          </p:cNvPr>
          <p:cNvSpPr txBox="1"/>
          <p:nvPr/>
        </p:nvSpPr>
        <p:spPr>
          <a:xfrm>
            <a:off x="3147879" y="3176228"/>
            <a:ext cx="288286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Skills</a:t>
            </a:r>
            <a:endParaRPr lang="en-US" sz="2600" b="0" cap="small" baseline="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0D3A-64CA-4B82-B493-BB01AFC46591}"/>
              </a:ext>
            </a:extLst>
          </p:cNvPr>
          <p:cNvSpPr txBox="1"/>
          <p:nvPr/>
        </p:nvSpPr>
        <p:spPr>
          <a:xfrm>
            <a:off x="3100944" y="2464192"/>
            <a:ext cx="29767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D0EA1-87DD-41F3-A217-FF038B8E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4748" y="1450557"/>
            <a:ext cx="2878197" cy="24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A4486E-C3D6-4810-81E7-D6196D1E4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25103" y="1234557"/>
            <a:ext cx="2484000" cy="291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2DBC8D-7313-4A41-AF80-28152A9E6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20" y="1466737"/>
            <a:ext cx="2898493" cy="246782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09E7795-D55A-47D5-9AFC-11BDF3DB4D3B}"/>
              </a:ext>
            </a:extLst>
          </p:cNvPr>
          <p:cNvSpPr/>
          <p:nvPr/>
        </p:nvSpPr>
        <p:spPr>
          <a:xfrm>
            <a:off x="4434600" y="2266122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4994537-55CE-4C91-8639-E634B0D55751}"/>
              </a:ext>
            </a:extLst>
          </p:cNvPr>
          <p:cNvSpPr/>
          <p:nvPr/>
        </p:nvSpPr>
        <p:spPr>
          <a:xfrm flipV="1">
            <a:off x="4434600" y="2983766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98FA44-D4CC-4EFA-B82E-7448FCDD5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627" y="352947"/>
            <a:ext cx="4021649" cy="686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8DB9B5-A47A-40F9-B0AE-FDF72116F194}"/>
              </a:ext>
            </a:extLst>
          </p:cNvPr>
          <p:cNvSpPr txBox="1"/>
          <p:nvPr/>
        </p:nvSpPr>
        <p:spPr>
          <a:xfrm>
            <a:off x="164559" y="6229867"/>
            <a:ext cx="118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>
                <a:solidFill>
                  <a:srgbClr val="EC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intelitek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1E2E16-2937-4263-B539-54C5D7A6D0BD}"/>
              </a:ext>
            </a:extLst>
          </p:cNvPr>
          <p:cNvSpPr/>
          <p:nvPr/>
        </p:nvSpPr>
        <p:spPr>
          <a:xfrm>
            <a:off x="5859372" y="6679406"/>
            <a:ext cx="388220" cy="178594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A150B-83F9-4C21-8911-BF58DFDAC825}"/>
              </a:ext>
            </a:extLst>
          </p:cNvPr>
          <p:cNvSpPr txBox="1"/>
          <p:nvPr/>
        </p:nvSpPr>
        <p:spPr>
          <a:xfrm>
            <a:off x="11123594" y="6563990"/>
            <a:ext cx="1000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9393B"/>
                </a:solidFill>
              </a:rPr>
              <a:t>© </a:t>
            </a:r>
            <a:r>
              <a:rPr lang="en-US" sz="900" dirty="0" err="1">
                <a:solidFill>
                  <a:srgbClr val="39393B"/>
                </a:solidFill>
              </a:rPr>
              <a:t>Intelitek</a:t>
            </a:r>
            <a:r>
              <a:rPr lang="en-US" sz="900" dirty="0">
                <a:solidFill>
                  <a:srgbClr val="39393B"/>
                </a:solidFill>
              </a:rPr>
              <a:t> 2018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D22EDDE-CEBD-46C7-8F00-0EAD524A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904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FD08FC0-E24E-48EB-A171-210198D66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095875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78658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obo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B1E29C-CDFD-45A1-9A73-72EF0904327D}"/>
              </a:ext>
            </a:extLst>
          </p:cNvPr>
          <p:cNvSpPr/>
          <p:nvPr/>
        </p:nvSpPr>
        <p:spPr>
          <a:xfrm>
            <a:off x="3150076" y="1447843"/>
            <a:ext cx="2882860" cy="2474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231C6-FBE8-436B-9D08-0DF91DD64C4C}"/>
              </a:ext>
            </a:extLst>
          </p:cNvPr>
          <p:cNvSpPr txBox="1"/>
          <p:nvPr/>
        </p:nvSpPr>
        <p:spPr>
          <a:xfrm>
            <a:off x="3351397" y="1752156"/>
            <a:ext cx="247582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2159C-91BB-483E-953F-AF192F4D66CD}"/>
              </a:ext>
            </a:extLst>
          </p:cNvPr>
          <p:cNvSpPr txBox="1"/>
          <p:nvPr/>
        </p:nvSpPr>
        <p:spPr>
          <a:xfrm>
            <a:off x="3147879" y="3176228"/>
            <a:ext cx="288286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Skills</a:t>
            </a:r>
            <a:endParaRPr lang="en-US" sz="2600" b="0" cap="small" baseline="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0D3A-64CA-4B82-B493-BB01AFC46591}"/>
              </a:ext>
            </a:extLst>
          </p:cNvPr>
          <p:cNvSpPr txBox="1"/>
          <p:nvPr/>
        </p:nvSpPr>
        <p:spPr>
          <a:xfrm>
            <a:off x="3100944" y="2464192"/>
            <a:ext cx="29767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167CA-353E-4552-981A-480F7040A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158" y="1447843"/>
            <a:ext cx="2882860" cy="24678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53E8F0-A3A6-47B4-9797-A2033B3F7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45" y="1447843"/>
            <a:ext cx="2925255" cy="24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624C5B-E492-4A9C-8EF3-A9955035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12" y="1447843"/>
            <a:ext cx="2876270" cy="247591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E6A59BA-B944-448E-9F14-E6221ACC256A}"/>
              </a:ext>
            </a:extLst>
          </p:cNvPr>
          <p:cNvSpPr/>
          <p:nvPr/>
        </p:nvSpPr>
        <p:spPr>
          <a:xfrm>
            <a:off x="4434600" y="2266122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7280E75-DA7E-4271-B1F8-274786243318}"/>
              </a:ext>
            </a:extLst>
          </p:cNvPr>
          <p:cNvSpPr/>
          <p:nvPr/>
        </p:nvSpPr>
        <p:spPr>
          <a:xfrm flipV="1">
            <a:off x="4434600" y="2983766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760EF-9C08-452F-A898-49E46470B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627" y="352947"/>
            <a:ext cx="4021649" cy="686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7FBBDD-5D6D-4A3F-897E-0DBFBA9FA639}"/>
              </a:ext>
            </a:extLst>
          </p:cNvPr>
          <p:cNvSpPr txBox="1"/>
          <p:nvPr/>
        </p:nvSpPr>
        <p:spPr>
          <a:xfrm>
            <a:off x="164559" y="6229867"/>
            <a:ext cx="118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>
                <a:solidFill>
                  <a:srgbClr val="EC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intelitek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09C3E3B-385E-4D95-BEC1-01971CF9B084}"/>
              </a:ext>
            </a:extLst>
          </p:cNvPr>
          <p:cNvSpPr/>
          <p:nvPr/>
        </p:nvSpPr>
        <p:spPr>
          <a:xfrm>
            <a:off x="5859372" y="6679406"/>
            <a:ext cx="388220" cy="178594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A3ABD0-146E-47D4-9C45-0EE21CFE9100}"/>
              </a:ext>
            </a:extLst>
          </p:cNvPr>
          <p:cNvSpPr txBox="1"/>
          <p:nvPr/>
        </p:nvSpPr>
        <p:spPr>
          <a:xfrm>
            <a:off x="11123594" y="6563990"/>
            <a:ext cx="966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9393B"/>
                </a:solidFill>
              </a:rPr>
              <a:t>© </a:t>
            </a:r>
            <a:r>
              <a:rPr lang="en-US" sz="900" dirty="0" err="1">
                <a:solidFill>
                  <a:srgbClr val="39393B"/>
                </a:solidFill>
              </a:rPr>
              <a:t>Intelitek</a:t>
            </a:r>
            <a:r>
              <a:rPr lang="en-US" sz="900" dirty="0">
                <a:solidFill>
                  <a:srgbClr val="39393B"/>
                </a:solidFill>
              </a:rPr>
              <a:t> 2018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FBF5475-CAC1-42F9-BF13-7D04377A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904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20C0F24-08E9-4CDE-B6C1-002E549F8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095875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1970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ndustrial Mainten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B1E29C-CDFD-45A1-9A73-72EF0904327D}"/>
              </a:ext>
            </a:extLst>
          </p:cNvPr>
          <p:cNvSpPr/>
          <p:nvPr/>
        </p:nvSpPr>
        <p:spPr>
          <a:xfrm>
            <a:off x="3137763" y="1452805"/>
            <a:ext cx="2882860" cy="2474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231C6-FBE8-436B-9D08-0DF91DD64C4C}"/>
              </a:ext>
            </a:extLst>
          </p:cNvPr>
          <p:cNvSpPr txBox="1"/>
          <p:nvPr/>
        </p:nvSpPr>
        <p:spPr>
          <a:xfrm>
            <a:off x="3351397" y="1752156"/>
            <a:ext cx="247582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2159C-91BB-483E-953F-AF192F4D66CD}"/>
              </a:ext>
            </a:extLst>
          </p:cNvPr>
          <p:cNvSpPr txBox="1"/>
          <p:nvPr/>
        </p:nvSpPr>
        <p:spPr>
          <a:xfrm>
            <a:off x="3147879" y="3176228"/>
            <a:ext cx="288286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Skills</a:t>
            </a:r>
            <a:endParaRPr lang="en-US" sz="2600" b="0" cap="small" baseline="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0D3A-64CA-4B82-B493-BB01AFC46591}"/>
              </a:ext>
            </a:extLst>
          </p:cNvPr>
          <p:cNvSpPr txBox="1"/>
          <p:nvPr/>
        </p:nvSpPr>
        <p:spPr>
          <a:xfrm>
            <a:off x="3100944" y="2464192"/>
            <a:ext cx="29767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0FC84-6FB6-4481-8356-86433208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158" y="1452805"/>
            <a:ext cx="2904179" cy="248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4FB7F8-08B3-4177-B582-08EF1FDFF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34" y="1452805"/>
            <a:ext cx="2888876" cy="2481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218BB-C231-4EF9-83A8-CFD271DDE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14190" y="1242991"/>
            <a:ext cx="2480400" cy="2900028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660FF56-4E98-4733-AEE0-361C918EB5D1}"/>
              </a:ext>
            </a:extLst>
          </p:cNvPr>
          <p:cNvSpPr/>
          <p:nvPr/>
        </p:nvSpPr>
        <p:spPr>
          <a:xfrm>
            <a:off x="4434600" y="2266122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7639D7B-D135-4077-AA55-21B91EDF3C50}"/>
              </a:ext>
            </a:extLst>
          </p:cNvPr>
          <p:cNvSpPr/>
          <p:nvPr/>
        </p:nvSpPr>
        <p:spPr>
          <a:xfrm flipV="1">
            <a:off x="4434600" y="2983766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153D4-025D-460F-99B9-3B6427115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627" y="352947"/>
            <a:ext cx="4021649" cy="686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97ACA3-2EA4-46D0-AFDA-2246A525226F}"/>
              </a:ext>
            </a:extLst>
          </p:cNvPr>
          <p:cNvSpPr txBox="1"/>
          <p:nvPr/>
        </p:nvSpPr>
        <p:spPr>
          <a:xfrm>
            <a:off x="164559" y="6229867"/>
            <a:ext cx="118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>
                <a:solidFill>
                  <a:srgbClr val="EC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intelitek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71AFD72-B206-4C1E-985B-06375850AA6C}"/>
              </a:ext>
            </a:extLst>
          </p:cNvPr>
          <p:cNvSpPr/>
          <p:nvPr/>
        </p:nvSpPr>
        <p:spPr>
          <a:xfrm>
            <a:off x="5859372" y="6679406"/>
            <a:ext cx="388220" cy="178594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30374-6B6F-4945-8695-0D8E8827A574}"/>
              </a:ext>
            </a:extLst>
          </p:cNvPr>
          <p:cNvSpPr txBox="1"/>
          <p:nvPr/>
        </p:nvSpPr>
        <p:spPr>
          <a:xfrm>
            <a:off x="11123594" y="6563990"/>
            <a:ext cx="992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9393B"/>
                </a:solidFill>
              </a:rPr>
              <a:t>© </a:t>
            </a:r>
            <a:r>
              <a:rPr lang="en-US" sz="900" dirty="0" err="1">
                <a:solidFill>
                  <a:srgbClr val="39393B"/>
                </a:solidFill>
              </a:rPr>
              <a:t>Intelitek</a:t>
            </a:r>
            <a:r>
              <a:rPr lang="en-US" sz="900" dirty="0">
                <a:solidFill>
                  <a:srgbClr val="39393B"/>
                </a:solidFill>
              </a:rPr>
              <a:t> 2018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06C00F9-689B-4B46-9E4C-3FB83517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904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3696325-3665-4AB2-B5FA-BC68D2F72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095875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0869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utomation/Mechatronic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B1E29C-CDFD-45A1-9A73-72EF0904327D}"/>
              </a:ext>
            </a:extLst>
          </p:cNvPr>
          <p:cNvSpPr/>
          <p:nvPr/>
        </p:nvSpPr>
        <p:spPr>
          <a:xfrm>
            <a:off x="3134443" y="1452805"/>
            <a:ext cx="2882860" cy="2474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4D9401-38DB-40D5-9DEB-3D8BB95DEA10}"/>
              </a:ext>
            </a:extLst>
          </p:cNvPr>
          <p:cNvSpPr/>
          <p:nvPr/>
        </p:nvSpPr>
        <p:spPr>
          <a:xfrm>
            <a:off x="9094748" y="1452805"/>
            <a:ext cx="2882860" cy="247407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231C6-FBE8-436B-9D08-0DF91DD64C4C}"/>
              </a:ext>
            </a:extLst>
          </p:cNvPr>
          <p:cNvSpPr txBox="1"/>
          <p:nvPr/>
        </p:nvSpPr>
        <p:spPr>
          <a:xfrm>
            <a:off x="3351397" y="1752156"/>
            <a:ext cx="247582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2159C-91BB-483E-953F-AF192F4D66CD}"/>
              </a:ext>
            </a:extLst>
          </p:cNvPr>
          <p:cNvSpPr txBox="1"/>
          <p:nvPr/>
        </p:nvSpPr>
        <p:spPr>
          <a:xfrm>
            <a:off x="3147879" y="3176228"/>
            <a:ext cx="288286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Skills</a:t>
            </a:r>
            <a:endParaRPr lang="en-US" sz="2600" b="0" cap="small" baseline="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0D3A-64CA-4B82-B493-BB01AFC46591}"/>
              </a:ext>
            </a:extLst>
          </p:cNvPr>
          <p:cNvSpPr txBox="1"/>
          <p:nvPr/>
        </p:nvSpPr>
        <p:spPr>
          <a:xfrm>
            <a:off x="3100944" y="2464192"/>
            <a:ext cx="29767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20FC-9616-4067-A783-EC014C589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975" y="1436749"/>
            <a:ext cx="2876633" cy="24838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BA1AC4-591B-4447-8A5F-DA9A55039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327" y="1452805"/>
            <a:ext cx="2909623" cy="2467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FDF1A4-8BDE-4613-BC33-3889C6B8E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30" y="1452806"/>
            <a:ext cx="2864289" cy="246782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A0D9F7E-7C12-4CEA-A426-A295A84263F5}"/>
              </a:ext>
            </a:extLst>
          </p:cNvPr>
          <p:cNvSpPr/>
          <p:nvPr/>
        </p:nvSpPr>
        <p:spPr>
          <a:xfrm>
            <a:off x="4434600" y="2266122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AE7FAE7-F1C0-4EB8-9AEA-40B973BB26D7}"/>
              </a:ext>
            </a:extLst>
          </p:cNvPr>
          <p:cNvSpPr/>
          <p:nvPr/>
        </p:nvSpPr>
        <p:spPr>
          <a:xfrm flipV="1">
            <a:off x="4434600" y="2983766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A9514E-2924-4AFD-A61E-515AA6FF8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627" y="352947"/>
            <a:ext cx="4021649" cy="686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F6EA9F-265D-4F35-B343-E2EEDD516997}"/>
              </a:ext>
            </a:extLst>
          </p:cNvPr>
          <p:cNvSpPr txBox="1"/>
          <p:nvPr/>
        </p:nvSpPr>
        <p:spPr>
          <a:xfrm>
            <a:off x="164559" y="6229867"/>
            <a:ext cx="118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>
                <a:solidFill>
                  <a:srgbClr val="EC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intelitek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9DB5F0E-918B-48CA-B14A-02CC2DACFA32}"/>
              </a:ext>
            </a:extLst>
          </p:cNvPr>
          <p:cNvSpPr/>
          <p:nvPr/>
        </p:nvSpPr>
        <p:spPr>
          <a:xfrm>
            <a:off x="5859372" y="6679406"/>
            <a:ext cx="388220" cy="178594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753F9-BF23-4DBC-A259-27A566F5C20B}"/>
              </a:ext>
            </a:extLst>
          </p:cNvPr>
          <p:cNvSpPr txBox="1"/>
          <p:nvPr/>
        </p:nvSpPr>
        <p:spPr>
          <a:xfrm>
            <a:off x="11123594" y="6563990"/>
            <a:ext cx="98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9393B"/>
                </a:solidFill>
              </a:rPr>
              <a:t>© </a:t>
            </a:r>
            <a:r>
              <a:rPr lang="en-US" sz="900" dirty="0" err="1">
                <a:solidFill>
                  <a:srgbClr val="39393B"/>
                </a:solidFill>
              </a:rPr>
              <a:t>Intelitek</a:t>
            </a:r>
            <a:r>
              <a:rPr lang="en-US" sz="900" dirty="0">
                <a:solidFill>
                  <a:srgbClr val="39393B"/>
                </a:solidFill>
              </a:rPr>
              <a:t> 2018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C7E32A3-92E5-4007-91BC-38588D5C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904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EA245EA-5BDE-4803-92D8-4AE4254AB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095875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594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FMS/C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B1E29C-CDFD-45A1-9A73-72EF0904327D}"/>
              </a:ext>
            </a:extLst>
          </p:cNvPr>
          <p:cNvSpPr/>
          <p:nvPr/>
        </p:nvSpPr>
        <p:spPr>
          <a:xfrm>
            <a:off x="3150161" y="1452805"/>
            <a:ext cx="2882860" cy="2474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231C6-FBE8-436B-9D08-0DF91DD64C4C}"/>
              </a:ext>
            </a:extLst>
          </p:cNvPr>
          <p:cNvSpPr txBox="1"/>
          <p:nvPr/>
        </p:nvSpPr>
        <p:spPr>
          <a:xfrm>
            <a:off x="3351397" y="1752156"/>
            <a:ext cx="247582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2159C-91BB-483E-953F-AF192F4D66CD}"/>
              </a:ext>
            </a:extLst>
          </p:cNvPr>
          <p:cNvSpPr txBox="1"/>
          <p:nvPr/>
        </p:nvSpPr>
        <p:spPr>
          <a:xfrm>
            <a:off x="3147879" y="3176228"/>
            <a:ext cx="288286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Skills</a:t>
            </a:r>
            <a:endParaRPr lang="en-US" sz="2600" b="0" cap="small" baseline="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80D3A-64CA-4B82-B493-BB01AFC46591}"/>
              </a:ext>
            </a:extLst>
          </p:cNvPr>
          <p:cNvSpPr txBox="1"/>
          <p:nvPr/>
        </p:nvSpPr>
        <p:spPr>
          <a:xfrm>
            <a:off x="3100944" y="2464192"/>
            <a:ext cx="297673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9E519-B58D-4438-AA94-6D1C7A08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4749" y="1452805"/>
            <a:ext cx="2882860" cy="2460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37DD3-6F1F-4878-8D81-3042C2B8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39" y="1452805"/>
            <a:ext cx="2882860" cy="24672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3147A8-9A83-4D5F-8482-655A4A14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583" y="1452805"/>
            <a:ext cx="2882604" cy="2460338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7E9273C-70FA-4F89-904F-F3345ED5A742}"/>
              </a:ext>
            </a:extLst>
          </p:cNvPr>
          <p:cNvSpPr/>
          <p:nvPr/>
        </p:nvSpPr>
        <p:spPr>
          <a:xfrm>
            <a:off x="4434600" y="2266122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09EF3BA-6DF9-4349-96F0-C08CFEE183AF}"/>
              </a:ext>
            </a:extLst>
          </p:cNvPr>
          <p:cNvSpPr/>
          <p:nvPr/>
        </p:nvSpPr>
        <p:spPr>
          <a:xfrm flipV="1">
            <a:off x="4434600" y="2983766"/>
            <a:ext cx="258640" cy="108038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53385-B5E5-4F29-BAC7-5F166312B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627" y="352947"/>
            <a:ext cx="4021649" cy="686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6975A9-D949-4F3C-93AD-8EEBDBF61469}"/>
              </a:ext>
            </a:extLst>
          </p:cNvPr>
          <p:cNvSpPr txBox="1"/>
          <p:nvPr/>
        </p:nvSpPr>
        <p:spPr>
          <a:xfrm>
            <a:off x="164559" y="6229867"/>
            <a:ext cx="118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>
                <a:solidFill>
                  <a:srgbClr val="EC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intelitek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DF14B2B-A0F0-4710-AC6D-A784EA802AB7}"/>
              </a:ext>
            </a:extLst>
          </p:cNvPr>
          <p:cNvSpPr/>
          <p:nvPr/>
        </p:nvSpPr>
        <p:spPr>
          <a:xfrm>
            <a:off x="5859372" y="6679406"/>
            <a:ext cx="388220" cy="178594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31B23-C4C2-48BF-AAFD-934CFB7FD10C}"/>
              </a:ext>
            </a:extLst>
          </p:cNvPr>
          <p:cNvSpPr txBox="1"/>
          <p:nvPr/>
        </p:nvSpPr>
        <p:spPr>
          <a:xfrm>
            <a:off x="11123594" y="6563990"/>
            <a:ext cx="1068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9393B"/>
                </a:solidFill>
              </a:rPr>
              <a:t>© </a:t>
            </a:r>
            <a:r>
              <a:rPr lang="en-US" sz="900" dirty="0" err="1">
                <a:solidFill>
                  <a:srgbClr val="39393B"/>
                </a:solidFill>
              </a:rPr>
              <a:t>Intelitek</a:t>
            </a:r>
            <a:r>
              <a:rPr lang="en-US" sz="900" dirty="0">
                <a:solidFill>
                  <a:srgbClr val="39393B"/>
                </a:solidFill>
              </a:rPr>
              <a:t> 2018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79650F-FAFA-480E-8253-867938EB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904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91E5C68-255A-4B7D-ADE3-4D74EB2530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095875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08924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279650F-FAFA-480E-8253-867938EB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6489"/>
            <a:ext cx="10515600" cy="1067076"/>
          </a:xfrm>
        </p:spPr>
        <p:txBody>
          <a:bodyPr/>
          <a:lstStyle>
            <a:lvl1pPr algn="ctr">
              <a:lnSpc>
                <a:spcPct val="50000"/>
              </a:lnSpc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91E5C68-255A-4B7D-ADE3-4D74EB2530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649460"/>
            <a:ext cx="11163300" cy="522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2C1AAB-B989-4962-88F7-DA656F8C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89011-186B-4F63-AC73-C57588318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1CD80F-70FD-44DA-805D-14EF207F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6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397E-8AAE-4372-88C5-581E3159D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6284"/>
            <a:ext cx="10515600" cy="12969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06D97A-6375-43DE-854B-6D7EF758D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89011-186B-4F63-AC73-C57588318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66463-E2E9-4F8F-BC1D-7764BD1532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769ED1-C8DB-4CBF-BD62-BAEBDB56C6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144684"/>
            <a:ext cx="10515600" cy="4211666"/>
          </a:xfrm>
        </p:spPr>
        <p:txBody>
          <a:bodyPr/>
          <a:lstStyle>
            <a:lvl1pPr>
              <a:defRPr/>
            </a:lvl1pPr>
            <a:lvl2pPr marL="731520">
              <a:defRPr/>
            </a:lvl2pPr>
            <a:lvl3pPr marL="1188720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45920">
              <a:defRPr/>
            </a:lvl4pPr>
            <a:lvl5pPr marL="210312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6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CE9CB-626A-4A57-A219-06059FBE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284"/>
            <a:ext cx="10515600" cy="1067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472D-8FF9-43F7-BA4C-D917A4781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1233"/>
            <a:ext cx="10515600" cy="428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94511-1DEB-4AFF-BEB7-5B21191AA9B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79" y="209762"/>
            <a:ext cx="1421340" cy="242624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AEE6B4F6-3890-4442-974A-3D3654FA1726}"/>
              </a:ext>
            </a:extLst>
          </p:cNvPr>
          <p:cNvSpPr/>
          <p:nvPr/>
        </p:nvSpPr>
        <p:spPr>
          <a:xfrm rot="10800000">
            <a:off x="5434387" y="-1108"/>
            <a:ext cx="6757062" cy="370364"/>
          </a:xfrm>
          <a:prstGeom prst="rtTriangle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018C37D-F032-42F8-BE2E-491CE97FD006}"/>
              </a:ext>
            </a:extLst>
          </p:cNvPr>
          <p:cNvSpPr/>
          <p:nvPr/>
        </p:nvSpPr>
        <p:spPr>
          <a:xfrm rot="10800000" flipH="1" flipV="1">
            <a:off x="0" y="6563990"/>
            <a:ext cx="4894729" cy="294010"/>
          </a:xfrm>
          <a:prstGeom prst="rtTriangle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93FE4-EBDE-494D-8618-6171DFFCB8D0}"/>
              </a:ext>
            </a:extLst>
          </p:cNvPr>
          <p:cNvSpPr txBox="1"/>
          <p:nvPr/>
        </p:nvSpPr>
        <p:spPr>
          <a:xfrm>
            <a:off x="270160" y="6631864"/>
            <a:ext cx="2011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 Intelitek 2018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84D6A3-9963-4A8B-B83C-847C14C8E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sm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885FA3-7859-482F-9D0F-AB2D06603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89011-186B-4F63-AC73-C57588318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3B18B97-87AF-4DA4-8B03-05EDF818F3F3}"/>
              </a:ext>
            </a:extLst>
          </p:cNvPr>
          <p:cNvSpPr/>
          <p:nvPr/>
        </p:nvSpPr>
        <p:spPr>
          <a:xfrm>
            <a:off x="5950076" y="6723740"/>
            <a:ext cx="291849" cy="134260"/>
          </a:xfrm>
          <a:prstGeom prst="triangle">
            <a:avLst/>
          </a:prstGeom>
          <a:solidFill>
            <a:srgbClr val="EC1B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75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110000"/>
        </a:lnSpc>
        <a:spcBef>
          <a:spcPts val="1000"/>
        </a:spcBef>
        <a:buClr>
          <a:srgbClr val="EC1B25"/>
        </a:buClr>
        <a:buSzPct val="100000"/>
        <a:buFontTx/>
        <a:buBlip>
          <a:blip r:embed="rId17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74320" algn="l" defTabSz="914400" rtl="0" eaLnBrk="1" latinLnBrk="0" hangingPunct="1">
        <a:lnSpc>
          <a:spcPct val="110000"/>
        </a:lnSpc>
        <a:spcBef>
          <a:spcPts val="500"/>
        </a:spcBef>
        <a:buClr>
          <a:srgbClr val="EC1B2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10000"/>
        </a:lnSpc>
        <a:spcBef>
          <a:spcPts val="500"/>
        </a:spcBef>
        <a:buClr>
          <a:srgbClr val="EC1B2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10000"/>
        </a:lnSpc>
        <a:spcBef>
          <a:spcPts val="500"/>
        </a:spcBef>
        <a:buClr>
          <a:srgbClr val="EC1B2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10000"/>
        </a:lnSpc>
        <a:spcBef>
          <a:spcPts val="500"/>
        </a:spcBef>
        <a:buClr>
          <a:srgbClr val="EC1B2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intelitek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onlinelearning.intelitek.com/" TargetMode="External"/><Relationship Id="rId4" Type="http://schemas.openxmlformats.org/officeDocument/2006/relationships/hyperlink" Target="https://district.intelitek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2CFB.B2A15A70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va-santiago.intelitek.com/login/index.php" TargetMode="External"/><Relationship Id="rId5" Type="http://schemas.openxmlformats.org/officeDocument/2006/relationships/hyperlink" Target="https://pronea.intelitek.com/login/index.php" TargetMode="Externa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4DC1DB8-6DEC-41A9-AF76-DE813BB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LearnMate</a:t>
            </a:r>
            <a:r>
              <a:rPr lang="en-US" dirty="0"/>
              <a:t>®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Customer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456" y="1695566"/>
            <a:ext cx="3962400" cy="47244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146746" y="1814149"/>
            <a:ext cx="3657311" cy="4468812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AC1A9-E7A2-438C-8A1E-EBE54DE9B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LearnMate</a:t>
            </a:r>
            <a:r>
              <a:rPr lang="en-US" dirty="0"/>
              <a:t> 7 Content List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4DFBFB-E8ED-4E64-9744-4B92B5CA28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Tech Learning | Creative Thinking | Career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7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E323-6E61-4504-AB6E-8E8A3471CF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87538"/>
            <a:ext cx="5943312" cy="4468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3000 hours of SCORM-compliant curriculum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Multi-lingual Course Offering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Courses offered in both English and Spanish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48A99-A5D7-408D-92A2-691F99AA6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ADFE4F-2AE1-4EDD-8783-84B9EA77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LearnMate</a:t>
            </a:r>
            <a:r>
              <a:rPr lang="en-US" dirty="0"/>
              <a:t> 7 Content List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45693-7ADA-4164-A748-4E5F3320C8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8A4CD-85B8-4C30-B90B-50BFACA3BAE9}"/>
              </a:ext>
            </a:extLst>
          </p:cNvPr>
          <p:cNvSpPr/>
          <p:nvPr/>
        </p:nvSpPr>
        <p:spPr>
          <a:xfrm>
            <a:off x="7086456" y="1695566"/>
            <a:ext cx="3962400" cy="47244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2CFF56-F53B-4AC3-97C8-64665010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89" y="1779588"/>
            <a:ext cx="3657311" cy="44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366822" y="2209800"/>
            <a:ext cx="6334401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LearnMate 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821" y="2199229"/>
            <a:ext cx="6328289" cy="3260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158" y="2199229"/>
            <a:ext cx="6405942" cy="3287171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71022" y="1752600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Interactive Activities</a:t>
            </a:r>
          </a:p>
          <a:p>
            <a:r>
              <a:rPr lang="en-US" sz="2800" dirty="0"/>
              <a:t>Click on objects for interactive learning</a:t>
            </a:r>
          </a:p>
          <a:p>
            <a:r>
              <a:rPr lang="en-US" sz="2800" dirty="0"/>
              <a:t>Keeps students engaged</a:t>
            </a:r>
          </a:p>
          <a:p>
            <a:r>
              <a:rPr lang="en-US" sz="2800" dirty="0"/>
              <a:t>Learn additional features</a:t>
            </a:r>
          </a:p>
          <a:p>
            <a:r>
              <a:rPr lang="en-US" sz="2800" dirty="0"/>
              <a:t>Test student knowledge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B62062-A9F8-441B-9C90-AE4FB8210E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6FB0A4-AD70-483D-9B6E-2DECDC8B4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38200" y="2179639"/>
            <a:ext cx="4114800" cy="3230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Software Simulation </a:t>
            </a:r>
          </a:p>
          <a:p>
            <a:r>
              <a:rPr lang="en-US" sz="2400" dirty="0"/>
              <a:t>Launch directly from content</a:t>
            </a:r>
          </a:p>
          <a:p>
            <a:r>
              <a:rPr lang="en-US" sz="2400" dirty="0"/>
              <a:t>Simulates supported hardware</a:t>
            </a:r>
          </a:p>
          <a:p>
            <a:pPr lvl="1"/>
            <a:r>
              <a:rPr lang="en-US" sz="2000" dirty="0"/>
              <a:t>Students learn all features and functionality</a:t>
            </a:r>
          </a:p>
          <a:p>
            <a:pPr lvl="1"/>
            <a:r>
              <a:rPr lang="en-US" sz="2000" dirty="0"/>
              <a:t>Practice programming through project-based learning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LearnMate Content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57401"/>
            <a:ext cx="6681788" cy="40462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82200" y="23622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5000" y="44958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8079F-5E3B-44D5-82B2-D9D1ADF1AD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2A57C3-28F4-49BD-A2FC-A6A2D20C7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7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Cloud-Based Hosted Solution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5639C-667F-4F26-A648-34DDDD54B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23BBC1-9D72-48E0-8EC5-1121B6AA8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21095" r="45871" b="13411"/>
          <a:stretch/>
        </p:blipFill>
        <p:spPr bwMode="auto">
          <a:xfrm>
            <a:off x="990600" y="2091492"/>
            <a:ext cx="5619750" cy="412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239000" y="3048000"/>
            <a:ext cx="3276600" cy="609600"/>
          </a:xfrm>
          <a:prstGeom prst="rect">
            <a:avLst/>
          </a:prstGeom>
          <a:ln w="317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553200" y="2091492"/>
            <a:ext cx="5334000" cy="37759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C00000"/>
              </a:buClr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Key Features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Software as a Service (SaaS)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99.9% up-time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Secure Content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Infrastructure and IT Support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Hassle free, automatic updates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4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D2406-7782-4D4C-BE1A-529BF8B176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When customer’s purchase content from Intelitek, they must also purchase LMS hosting</a:t>
            </a:r>
          </a:p>
          <a:p>
            <a:r>
              <a:rPr lang="en-US" dirty="0"/>
              <a:t>They have three options: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b="1" dirty="0"/>
              <a:t>Dedicated Hosting:  </a:t>
            </a:r>
            <a:r>
              <a:rPr lang="en-US" dirty="0"/>
              <a:t>Dedicated </a:t>
            </a:r>
            <a:r>
              <a:rPr lang="en-US" dirty="0" err="1"/>
              <a:t>LearnMate</a:t>
            </a:r>
            <a:r>
              <a:rPr lang="en-US" dirty="0"/>
              <a:t> site for a school – </a:t>
            </a:r>
            <a:r>
              <a:rPr lang="en-US" b="1" i="1" dirty="0">
                <a:solidFill>
                  <a:srgbClr val="C00000"/>
                </a:solidFill>
              </a:rPr>
              <a:t>BEST OPTION</a:t>
            </a:r>
          </a:p>
          <a:p>
            <a:pPr lvl="1">
              <a:lnSpc>
                <a:spcPts val="4000"/>
              </a:lnSpc>
            </a:pPr>
            <a:r>
              <a:rPr lang="en-US" u="sng" dirty="0">
                <a:hlinkClick r:id="rId3"/>
              </a:rPr>
              <a:t>https://school.intelitek.com</a:t>
            </a:r>
            <a:endParaRPr lang="en-US" b="1" u="sng" dirty="0"/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en-US" b="1" dirty="0"/>
              <a:t>District Hosting</a:t>
            </a:r>
            <a:r>
              <a:rPr lang="en-US" dirty="0"/>
              <a:t>:  Dedicated </a:t>
            </a:r>
            <a:r>
              <a:rPr lang="en-US" dirty="0" err="1"/>
              <a:t>LearnMate</a:t>
            </a:r>
            <a:r>
              <a:rPr lang="en-US" dirty="0"/>
              <a:t> site for the entire school district</a:t>
            </a:r>
          </a:p>
          <a:p>
            <a:pPr lvl="1">
              <a:lnSpc>
                <a:spcPts val="4000"/>
              </a:lnSpc>
            </a:pPr>
            <a:r>
              <a:rPr lang="en-US" dirty="0">
                <a:hlinkClick r:id="rId4"/>
              </a:rPr>
              <a:t>https://district.intelitek.com</a:t>
            </a:r>
            <a:r>
              <a:rPr lang="en-US" dirty="0"/>
              <a:t> </a:t>
            </a:r>
            <a:endParaRPr lang="en-US" b="1" dirty="0"/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en-US" b="1" dirty="0"/>
              <a:t>Shared Hosting:  </a:t>
            </a:r>
            <a:r>
              <a:rPr lang="en-US" dirty="0"/>
              <a:t>Shared </a:t>
            </a:r>
            <a:r>
              <a:rPr lang="en-US" dirty="0" err="1"/>
              <a:t>LearnMate</a:t>
            </a:r>
            <a:r>
              <a:rPr lang="en-US" dirty="0"/>
              <a:t> site for all schools</a:t>
            </a:r>
          </a:p>
          <a:p>
            <a:pPr lvl="1">
              <a:lnSpc>
                <a:spcPts val="4000"/>
              </a:lnSpc>
            </a:pPr>
            <a:r>
              <a:rPr lang="en-US" dirty="0">
                <a:hlinkClick r:id="rId5"/>
              </a:rPr>
              <a:t>https://onlinelearning.intelitek.com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LearnMate Hosting Options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4481" y="6041710"/>
            <a:ext cx="295275" cy="3143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01E15-F7C1-4F20-BF06-17460F0C2E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CEC0-36B8-467A-90B5-09B6DF6F3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6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56284"/>
            <a:ext cx="10972800" cy="106707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LearnMate Dedicated Hosting Vs. Shared Hosting Vs. Local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81" y="6041710"/>
            <a:ext cx="295275" cy="3143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39785"/>
              </p:ext>
            </p:extLst>
          </p:nvPr>
        </p:nvGraphicFramePr>
        <p:xfrm>
          <a:off x="2118359" y="1622926"/>
          <a:ext cx="7955282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Dedicated Hosting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Shared Hosting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Dedicated 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admin capabilities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backup/restore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Unlimited # of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Reporting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6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 Capabilities: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View Course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Modify Course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View Grades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Modify Grades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Enroll students (w/ email addresses)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Enroll Students (w/o email addresses)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6B1D-9EE5-4AF8-A531-AC70201972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3871-ECF5-48CF-9D2B-646A558C9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DE7308-967E-4121-913D-2BA71C8EBD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87538"/>
            <a:ext cx="5937459" cy="446881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Quick Guides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Student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Teacher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Administrator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LearnMate</a:t>
            </a:r>
            <a:r>
              <a:rPr lang="en-US" sz="2400" dirty="0">
                <a:solidFill>
                  <a:srgbClr val="C00000"/>
                </a:solidFill>
              </a:rPr>
              <a:t> Tutorials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Short video clips teaching you how to do the most common tasks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Technical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LearnMate Resources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81" y="6041710"/>
            <a:ext cx="29527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9705"/>
          <a:stretch/>
        </p:blipFill>
        <p:spPr>
          <a:xfrm>
            <a:off x="6934200" y="1333327"/>
            <a:ext cx="4261059" cy="4708383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4E61F9-41C4-4C77-8A11-748FFCF23B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6FB4DB-49A0-40C6-AAE5-278A0EA00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DE7308-967E-4121-913D-2BA71C8EBD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87538"/>
            <a:ext cx="5937459" cy="446881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Quick Guides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Student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Teacher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Administrator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LearnMate</a:t>
            </a:r>
            <a:r>
              <a:rPr lang="en-US" sz="2400" dirty="0">
                <a:solidFill>
                  <a:srgbClr val="C00000"/>
                </a:solidFill>
              </a:rPr>
              <a:t> Tutorials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Short video clips teaching you how to do the most common tasks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Technical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LearnMate Resources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81" y="6041710"/>
            <a:ext cx="29527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9705"/>
          <a:stretch/>
        </p:blipFill>
        <p:spPr>
          <a:xfrm>
            <a:off x="6934200" y="1333327"/>
            <a:ext cx="4261059" cy="4708383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4E61F9-41C4-4C77-8A11-748FFCF23B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6FB4DB-49A0-40C6-AAE5-278A0EA00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2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6B35C-A03F-49BE-8F4A-FF916F6E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38" y="1710255"/>
            <a:ext cx="3735071" cy="191573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38200" y="1710255"/>
            <a:ext cx="7421911" cy="43792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SENA COLOMBIA</a:t>
            </a:r>
          </a:p>
          <a:p>
            <a:pPr marL="0" indent="0">
              <a:buNone/>
            </a:pPr>
            <a:r>
              <a:rPr lang="en-US" sz="2200" dirty="0"/>
              <a:t>Since 2005 Intelitek is involved in national scale projects, supplying SENA with training solutions on a national level and to various SENA campuses. These solutions include E-Learning content in technological subjects, to hundreds of thousands of trainees, as well as furnishing Industrial Grade Training equipment in a variety of technological subjects in many of SENA’s campuses SENA (</a:t>
            </a:r>
            <a:r>
              <a:rPr lang="en-US" sz="2200" dirty="0" err="1"/>
              <a:t>Servicio</a:t>
            </a:r>
            <a:r>
              <a:rPr lang="en-US" sz="2200" dirty="0"/>
              <a:t> Nacional de </a:t>
            </a:r>
            <a:r>
              <a:rPr lang="en-US" sz="2200" dirty="0" err="1"/>
              <a:t>Aprendizaje</a:t>
            </a:r>
            <a:r>
              <a:rPr lang="en-US" sz="2200" dirty="0"/>
              <a:t>)-is a large Colombian training organization providing skills training for about 4 million students in Colombia for the age of 14 to 80, with multiple campuses, with a primary national goal of providing skills-based training at various levels.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LearnMate</a:t>
            </a:r>
            <a:r>
              <a:rPr lang="en-US" dirty="0"/>
              <a:t> Success Stories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38FF7-F343-4EFB-B3F5-89B401AA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752" y="3987294"/>
            <a:ext cx="3074641" cy="21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93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8E448-765A-40E6-8656-CE52168297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LearnMate is </a:t>
            </a:r>
            <a:r>
              <a:rPr lang="en-US" dirty="0" err="1"/>
              <a:t>intelitek’s</a:t>
            </a:r>
            <a:r>
              <a:rPr lang="en-US" dirty="0"/>
              <a:t> custom learning management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LearnMate®?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481" y="6041710"/>
            <a:ext cx="295275" cy="3143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9504" y="3352800"/>
            <a:ext cx="3528696" cy="533400"/>
          </a:xfrm>
          <a:prstGeom prst="rect">
            <a:avLst/>
          </a:prstGeom>
          <a:ln w="317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en-US" sz="1800" dirty="0"/>
              <a:t>Library of Content </a:t>
            </a:r>
            <a:r>
              <a:rPr lang="en-US" sz="1800" dirty="0"/>
              <a:t>for classrooms,</a:t>
            </a:r>
            <a:br>
              <a:rPr lang="en-US" sz="1800" dirty="0"/>
            </a:br>
            <a:r>
              <a:rPr lang="en-US" sz="1800" dirty="0"/>
              <a:t>schools, districts and states.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en-US" sz="2800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en-US" sz="2400" dirty="0"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en-US" sz="2400" dirty="0"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40555" r="50025" b="53542"/>
          <a:stretch/>
        </p:blipFill>
        <p:spPr bwMode="auto">
          <a:xfrm>
            <a:off x="1" y="2819400"/>
            <a:ext cx="5758045" cy="5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t="57222" r="50025" b="37638"/>
          <a:stretch/>
        </p:blipFill>
        <p:spPr bwMode="auto">
          <a:xfrm>
            <a:off x="0" y="4038600"/>
            <a:ext cx="5758046" cy="5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72430" r="50025" b="22431"/>
          <a:stretch/>
        </p:blipFill>
        <p:spPr bwMode="auto">
          <a:xfrm>
            <a:off x="1" y="5181600"/>
            <a:ext cx="5758045" cy="5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43000" y="4495800"/>
            <a:ext cx="4648200" cy="533400"/>
          </a:xfrm>
          <a:prstGeom prst="rect">
            <a:avLst/>
          </a:prstGeom>
          <a:ln w="317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Automates time-consuming tasks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like student enrollment and grading.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43000" y="5709920"/>
            <a:ext cx="4648200" cy="533400"/>
          </a:xfrm>
          <a:prstGeom prst="rect">
            <a:avLst/>
          </a:prstGeom>
          <a:ln w="3175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Connect with students through rich,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interactive content with relevant application.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4" t="40555" r="18945" b="10417"/>
          <a:stretch/>
        </p:blipFill>
        <p:spPr bwMode="auto">
          <a:xfrm>
            <a:off x="7848600" y="2904921"/>
            <a:ext cx="4343400" cy="396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47B9984-36A9-43C9-8C4B-6E9A707C95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07691C0-B73E-43FA-A1F3-7883485E2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02298" y="1579628"/>
            <a:ext cx="8296469" cy="47767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/>
              <a:t>UNAD COLOMBIA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/>
              <a:t>Colombia’s Open University</a:t>
            </a:r>
            <a:endParaRPr lang="he-IL" b="1" dirty="0"/>
          </a:p>
          <a:p>
            <a:pPr marL="0" indent="0">
              <a:buNone/>
            </a:pPr>
            <a:r>
              <a:rPr lang="en-US" sz="2200" dirty="0"/>
              <a:t>In the last few years Intelitek provided UNAD with a verity of training solutions in the field of Science and Technology. These solutions include an full scale  LMS with E-learning virtual modules that enable UNAD’s students throughout Colombia to launch E-Learning content and study various subjects at their own pace, in Technology (Automation, Hydraulics, Pneumatics, Robotics, Automatic Manufacturing etc.) and  Science  content in the field of Physics, Chemistry, and </a:t>
            </a:r>
            <a:r>
              <a:rPr lang="en-US" sz="2200" dirty="0" err="1"/>
              <a:t>BiologyOther</a:t>
            </a:r>
            <a:r>
              <a:rPr lang="en-US" sz="2200" dirty="0"/>
              <a:t> systems (hardware, simulation software, and interactive E-Learning content) provided are in the field of Engineering.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LearnMate</a:t>
            </a:r>
            <a:r>
              <a:rPr lang="en-US" dirty="0"/>
              <a:t> Success Stories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E4C7B-A1A9-4185-9E98-A0328678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614" y="1440245"/>
            <a:ext cx="3585183" cy="1850651"/>
          </a:xfrm>
          <a:prstGeom prst="rect">
            <a:avLst/>
          </a:prstGeom>
        </p:spPr>
      </p:pic>
      <p:pic>
        <p:nvPicPr>
          <p:cNvPr id="1026" name="Picture 2" descr="bac.unad.learnmate.co Reviews | scam, legit or safe check ...">
            <a:extLst>
              <a:ext uri="{FF2B5EF4-FFF2-40B4-BE49-F238E27FC236}">
                <a16:creationId xmlns:a16="http://schemas.microsoft.com/office/drawing/2014/main" id="{BBEF5458-7312-4129-9B23-88C2411B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66" y="4040155"/>
            <a:ext cx="3224680" cy="24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41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38200" y="1887538"/>
            <a:ext cx="10515600" cy="4468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600" b="1" dirty="0"/>
              <a:t>CHILE – ELEVA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LearnMate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7 Hosted Server Management Station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LearnMate</a:t>
            </a:r>
            <a:r>
              <a:rPr lang="en-US" dirty="0"/>
              <a:t> Success Stories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 dirty="0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86E4A-7999-4862-A94A-4CA54F9D905D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45" y="1657745"/>
            <a:ext cx="4025900" cy="225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91C8E-B70E-48E7-8AB8-81D8227FBC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76" y="4121944"/>
            <a:ext cx="3953069" cy="21100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61C2A0-B2DF-415E-BCE0-99475E9F8FC1}"/>
              </a:ext>
            </a:extLst>
          </p:cNvPr>
          <p:cNvSpPr/>
          <p:nvPr/>
        </p:nvSpPr>
        <p:spPr>
          <a:xfrm>
            <a:off x="820002" y="4891067"/>
            <a:ext cx="574984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LearnMate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https://pronea.intelitek.com/login/index.php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BA4F5-BE2E-42FC-BD41-1CA8B0393649}"/>
              </a:ext>
            </a:extLst>
          </p:cNvPr>
          <p:cNvSpPr/>
          <p:nvPr/>
        </p:nvSpPr>
        <p:spPr>
          <a:xfrm>
            <a:off x="820002" y="4061814"/>
            <a:ext cx="4123436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kern="1800" cap="all" spc="-75" dirty="0">
                <a:solidFill>
                  <a:srgbClr val="40343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 - </a:t>
            </a:r>
            <a:r>
              <a:rPr lang="es-E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PRONEA </a:t>
            </a:r>
            <a:endParaRPr lang="en-IL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D3EFE-DED4-46BA-984F-A25FAE719F0A}"/>
              </a:ext>
            </a:extLst>
          </p:cNvPr>
          <p:cNvSpPr/>
          <p:nvPr/>
        </p:nvSpPr>
        <p:spPr>
          <a:xfrm>
            <a:off x="838200" y="4593481"/>
            <a:ext cx="482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LearnMate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Hosted Server Management Station 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22138B-4921-454F-9F54-447913F65DCE}"/>
              </a:ext>
            </a:extLst>
          </p:cNvPr>
          <p:cNvSpPr/>
          <p:nvPr/>
        </p:nvSpPr>
        <p:spPr>
          <a:xfrm>
            <a:off x="838200" y="2881227"/>
            <a:ext cx="83058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LearnMate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https://eleva-santiago.intelitek.com/login/index.php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1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03FBA-3131-4A60-9AC1-B67E19B9C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" y="4147794"/>
            <a:ext cx="4826236" cy="2710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1EC2B-4881-42D5-906C-92D22D9C9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92" y="4147794"/>
            <a:ext cx="4804109" cy="27102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8357B7-301F-4CBA-B50B-B3AF15A5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98" y="860196"/>
            <a:ext cx="1177840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Study: Cimarron High School, Las Vegas, NV</a:t>
            </a:r>
            <a:br>
              <a:rPr lang="en-US" dirty="0"/>
            </a:br>
            <a:r>
              <a:rPr lang="en-US" dirty="0"/>
              <a:t>4 Year High School Manufacturing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43472-A33B-40E6-AD04-6BE502092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C97C0-8931-444C-96D4-40EAB9B7675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35D79-2170-478A-B8C9-1937A5E10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30" y="2092750"/>
            <a:ext cx="5178635" cy="29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FD5A8-7A0B-4B7B-928D-58970F02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21" y="4561788"/>
            <a:ext cx="6111711" cy="1622196"/>
          </a:xfrm>
        </p:spPr>
        <p:txBody>
          <a:bodyPr/>
          <a:lstStyle/>
          <a:p>
            <a:r>
              <a:rPr lang="en-US" sz="2400" dirty="0"/>
              <a:t>As a strategic advisor and sponsor, Tesla enabled the program to be set up in a way that benefits industry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9AE22-E4FE-405C-9095-75D9E1BB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6" y="718576"/>
            <a:ext cx="10515600" cy="1067076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Study: Cimarron High School </a:t>
            </a:r>
            <a:br>
              <a:rPr lang="en-US" dirty="0"/>
            </a:br>
            <a:r>
              <a:rPr lang="en-US" dirty="0"/>
              <a:t>Manufacturing Sponsored by Tesla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A3E8E-DBC1-43B0-B10E-B11A87904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516286-B00E-48D7-B90A-0F6E817AC2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Image result for tesla logo">
            <a:extLst>
              <a:ext uri="{FF2B5EF4-FFF2-40B4-BE49-F238E27FC236}">
                <a16:creationId xmlns:a16="http://schemas.microsoft.com/office/drawing/2014/main" id="{6DC9CDA9-7049-4E18-90DB-5EB1A0B94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3316" r="30625" b="13316"/>
          <a:stretch/>
        </p:blipFill>
        <p:spPr bwMode="auto">
          <a:xfrm>
            <a:off x="9220200" y="1"/>
            <a:ext cx="2537882" cy="27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3786E3-5B3D-4A54-943F-8D214F22E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12" y="4138578"/>
            <a:ext cx="4582088" cy="2582897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CC5E-E06E-45FA-9651-BB4316A1A587}"/>
              </a:ext>
            </a:extLst>
          </p:cNvPr>
          <p:cNvSpPr txBox="1">
            <a:spLocks/>
          </p:cNvSpPr>
          <p:nvPr/>
        </p:nvSpPr>
        <p:spPr>
          <a:xfrm>
            <a:off x="737321" y="2633613"/>
            <a:ext cx="10515600" cy="1476475"/>
          </a:xfrm>
        </p:spPr>
        <p:txBody>
          <a:bodyPr/>
          <a:lstStyle>
            <a:lvl1pPr marL="274320" indent="-27432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EC1B25"/>
              </a:buClr>
              <a:buSzPct val="10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EC1B2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EC1B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EC1B2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EC1B2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Advanced Manufacturing Training answers an acute need for workers in the United States to fill 21st century jobs</a:t>
            </a:r>
          </a:p>
          <a:p>
            <a:r>
              <a:rPr lang="en-US" sz="2400" dirty="0"/>
              <a:t>Cimarron strives to train graduates who are qualified, tech literate and have manufacturing and production knowledge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70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9AE22-E4FE-405C-9095-75D9E1BB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0251A-755B-46F2-B214-BB54F58F6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27A2B-CC6E-4EA4-9CDE-C1DC878B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D73F6-D5AB-4335-ACDF-4549F0C65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0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725042-AF68-4E23-819E-FAB4C6E2B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Intelitek’s LearnMate E-Training Solutions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941645E-45BC-474F-B436-9C7D4CD58F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Learning Management System (LMS):</a:t>
            </a:r>
            <a:r>
              <a:rPr lang="en-US" altLang="en-US" sz="2000" dirty="0">
                <a:cs typeface="Times New Roman" panose="02020603050405020304" pitchFamily="18" charset="0"/>
              </a:rPr>
              <a:t> a Web-based platform for complete management of the learning process.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LearnMate Content:</a:t>
            </a:r>
            <a:r>
              <a:rPr lang="en-US" altLang="en-US" sz="2000" dirty="0">
                <a:cs typeface="Times New Roman" panose="02020603050405020304" pitchFamily="18" charset="0"/>
              </a:rPr>
              <a:t> A complete technology training program based on virtual “hands-on” simulation practice.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7172" name="Picture 10">
            <a:extLst>
              <a:ext uri="{FF2B5EF4-FFF2-40B4-BE49-F238E27FC236}">
                <a16:creationId xmlns:a16="http://schemas.microsoft.com/office/drawing/2014/main" id="{5C51F0F2-5932-404D-9900-445DE75FAB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726" y="3287714"/>
            <a:ext cx="3795713" cy="264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3">
            <a:extLst>
              <a:ext uri="{FF2B5EF4-FFF2-40B4-BE49-F238E27FC236}">
                <a16:creationId xmlns:a16="http://schemas.microsoft.com/office/drawing/2014/main" id="{DC50B6D6-BF9C-46A6-B4EB-561A559B2DA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938" y="3287713"/>
            <a:ext cx="3511550" cy="27686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Blended Learning Ecosystem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2A7CA9-5AF9-4C9A-A0CB-CD58A0E3A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BBF10-ED57-4E5A-AFE3-B8D65E926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286000"/>
            <a:ext cx="2514600" cy="1099066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399368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Friendly LMS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2312310"/>
            <a:ext cx="2514600" cy="10727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24800" y="2312310"/>
            <a:ext cx="2514600" cy="10727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2358479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Interactive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7114" y="2357547"/>
            <a:ext cx="1902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3D Simulations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4572000"/>
            <a:ext cx="40386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2568833" y="3749933"/>
            <a:ext cx="1834634" cy="11049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cxnSpLocks/>
            <a:stCxn id="9" idx="2"/>
            <a:endCxn id="6" idx="3"/>
          </p:cNvCxnSpPr>
          <p:nvPr/>
        </p:nvCxnSpPr>
        <p:spPr>
          <a:xfrm rot="5400000">
            <a:off x="7712333" y="3749933"/>
            <a:ext cx="1834634" cy="11049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8" idx="2"/>
            <a:endCxn id="6" idx="0"/>
          </p:cNvCxnSpPr>
          <p:nvPr/>
        </p:nvCxnSpPr>
        <p:spPr>
          <a:xfrm>
            <a:off x="6057900" y="3385066"/>
            <a:ext cx="0" cy="118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8199"/>
            <a:ext cx="2971800" cy="11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D5E4B80-AD85-427A-B666-2554223C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LearnMate Content</a:t>
            </a:r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6A46E359-89EA-4AA8-83AA-B00371B37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intelitek modules provide </a:t>
            </a:r>
            <a:r>
              <a:rPr lang="en-US" altLang="en-US" b="1">
                <a:solidFill>
                  <a:srgbClr val="FF0000"/>
                </a:solidFill>
              </a:rPr>
              <a:t>virtual hands-on</a:t>
            </a:r>
            <a:r>
              <a:rPr lang="en-US" altLang="en-US"/>
              <a:t> experience.</a:t>
            </a:r>
          </a:p>
          <a:p>
            <a:pPr eaLnBrk="1" hangingPunct="1"/>
            <a:r>
              <a:rPr lang="en-US" altLang="en-US"/>
              <a:t>Rich in interactive animations, video, high-quality graphics and </a:t>
            </a:r>
            <a:r>
              <a:rPr lang="en-US" altLang="en-US">
                <a:solidFill>
                  <a:srgbClr val="FF0000"/>
                </a:solidFill>
              </a:rPr>
              <a:t>realistic simulations</a:t>
            </a:r>
            <a:r>
              <a:rPr lang="en-US" altLang="en-US"/>
              <a:t>, including 3D modeling simulation software. </a:t>
            </a:r>
          </a:p>
          <a:p>
            <a:pPr eaLnBrk="1" hangingPunct="1"/>
            <a:r>
              <a:rPr lang="en-US" altLang="en-US"/>
              <a:t>Highly interactive, </a:t>
            </a:r>
            <a:r>
              <a:rPr lang="en-US" altLang="he-IL"/>
              <a:t>unparalleled learning experience</a:t>
            </a:r>
          </a:p>
          <a:p>
            <a:pPr eaLnBrk="1" hangingPunct="1"/>
            <a:r>
              <a:rPr lang="en-US" altLang="en-US"/>
              <a:t>Mapped to International Standards</a:t>
            </a:r>
          </a:p>
          <a:p>
            <a:pPr eaLnBrk="1" hangingPunct="1"/>
            <a:r>
              <a:rPr lang="en-US" altLang="en-US"/>
              <a:t>All modules can be modified and expanded to meet the customer’s specific educational, vocational and language  needs</a:t>
            </a:r>
          </a:p>
          <a:p>
            <a:pPr eaLnBrk="1" hangingPunct="1"/>
            <a:endParaRPr lang="en-US" altLang="en-US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9AF63193-E3C3-4891-BBC7-A0555E45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346200"/>
            <a:ext cx="83058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SzPct val="50000"/>
              <a:buFont typeface="Courier New" panose="02070309020205020404" pitchFamily="49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SzPct val="50000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a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anose="05030102010509060703" pitchFamily="18" charset="2"/>
              <a:buChar char="a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anose="05030102010509060703" pitchFamily="18" charset="2"/>
              <a:buChar char="a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anose="05030102010509060703" pitchFamily="18" charset="2"/>
              <a:buChar char="a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anose="05030102010509060703" pitchFamily="18" charset="2"/>
              <a:buChar char="a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endParaRPr lang="en-US" altLang="en-US" sz="26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BFC9F60-749D-458C-BCF8-4AD97ADEA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Hands-On Learning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D01BB8BD-FC33-496B-A992-E341D76E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93839"/>
            <a:ext cx="769778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45000"/>
              </a:spcAft>
              <a:buClr>
                <a:srgbClr val="FF0000"/>
              </a:buClr>
              <a:buFont typeface="Webdings" panose="05030102010509060703" pitchFamily="18" charset="2"/>
              <a:buNone/>
            </a:pPr>
            <a:r>
              <a:rPr lang="en-US" altLang="he-IL" sz="2800" b="1" i="1"/>
              <a:t>Students experience the technologies…</a:t>
            </a:r>
            <a:r>
              <a:rPr lang="en-US" altLang="he-IL" sz="3200" b="1" i="1"/>
              <a:t> </a:t>
            </a:r>
            <a:endParaRPr lang="en-US" altLang="en-US" sz="3200" i="1">
              <a:latin typeface="Times New Roman" panose="02020603050405020304" pitchFamily="18" charset="0"/>
            </a:endParaRPr>
          </a:p>
        </p:txBody>
      </p:sp>
      <p:sp>
        <p:nvSpPr>
          <p:cNvPr id="187396" name="Text Box 4">
            <a:extLst>
              <a:ext uri="{FF2B5EF4-FFF2-40B4-BE49-F238E27FC236}">
                <a16:creationId xmlns:a16="http://schemas.microsoft.com/office/drawing/2014/main" id="{991C7106-D8C3-4879-8CE4-30C112300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5472113"/>
            <a:ext cx="8528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45000"/>
              </a:spcAft>
              <a:buClr>
                <a:srgbClr val="FF0000"/>
              </a:buClr>
              <a:buFont typeface="Webdings" panose="05030102010509060703" pitchFamily="18" charset="2"/>
              <a:buNone/>
            </a:pPr>
            <a:r>
              <a:rPr lang="en-US" altLang="he-IL" sz="2800" b="1" i="1"/>
              <a:t> … through hands-on practice in virtual settings</a:t>
            </a:r>
            <a:endParaRPr lang="en-US" altLang="en-US" sz="2800" b="1" i="1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E0F79423-5DE2-4958-8C3C-6740F9C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336800"/>
            <a:ext cx="3055938" cy="2128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9">
            <a:extLst>
              <a:ext uri="{FF2B5EF4-FFF2-40B4-BE49-F238E27FC236}">
                <a16:creationId xmlns:a16="http://schemas.microsoft.com/office/drawing/2014/main" id="{B16CE93D-7C6E-4956-B992-9C6F73A9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2336800"/>
            <a:ext cx="2992438" cy="2071688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2">
            <a:extLst>
              <a:ext uri="{FF2B5EF4-FFF2-40B4-BE49-F238E27FC236}">
                <a16:creationId xmlns:a16="http://schemas.microsoft.com/office/drawing/2014/main" id="{6DD33FE6-D590-410C-B417-52F4B29B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406776"/>
            <a:ext cx="258445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utoUpdateAnimBg="0"/>
      <p:bldP spid="1873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9A6C7A8-9693-4204-AD73-1D11137EB2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4400" y="30162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LearnMate Content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AF8C8F7-7F8B-4A49-B00B-9AA847A46E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7101" y="1989138"/>
            <a:ext cx="7470775" cy="1752600"/>
          </a:xfrm>
        </p:spPr>
        <p:txBody>
          <a:bodyPr/>
          <a:lstStyle/>
          <a:p>
            <a:pPr eaLnBrk="1" hangingPunct="1"/>
            <a:r>
              <a:rPr lang="en-US" altLang="en-US" sz="4000" b="1" i="1"/>
              <a:t>LearnMate lessons include…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9C62A5B7-ACC1-4EED-BD1B-D27CB243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3513"/>
            <a:ext cx="417671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5867E472-09B8-4E8B-9A36-D2D2C0B9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3135313"/>
            <a:ext cx="3883025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Management System (LMS)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C679C-4B69-4CAD-82C3-BDDCB6C3A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1C97BF-A7A2-45F0-8D28-8227B84D0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110235" y="1771593"/>
            <a:ext cx="5638800" cy="47157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C00000"/>
              </a:buClr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Key Features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Leverages most popular      educational platform – Moodle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Accessible anytime &amp; anywhere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Collaborative Tools and Activities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Advanced reporting &amp; analytics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Multi-lingual Support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Progress Monitoring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Flexibility to customize LMS theme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08" r="49963" b="7031"/>
          <a:stretch/>
        </p:blipFill>
        <p:spPr bwMode="auto">
          <a:xfrm>
            <a:off x="1219200" y="2133600"/>
            <a:ext cx="4419600" cy="43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2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9C13-ACDE-4112-AABA-8B95360862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Site Administrator:</a:t>
            </a:r>
            <a:r>
              <a:rPr lang="en-US" sz="2400" b="1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Have the ability to do everything on the </a:t>
            </a:r>
            <a:r>
              <a:rPr lang="en-US" dirty="0" err="1"/>
              <a:t>LearnMate</a:t>
            </a:r>
            <a:r>
              <a:rPr lang="en-US" dirty="0"/>
              <a:t> site.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Intelitek admins are the only ones with this role.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Site Manager:</a:t>
            </a:r>
            <a:r>
              <a:rPr lang="en-US" sz="2400" b="1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Has the ability to create courses, modify courses and perform admin tasks related to courses, users, grade settings, etc.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Teacher:</a:t>
            </a:r>
            <a:r>
              <a:rPr lang="en-US" sz="2400" b="1" dirty="0"/>
              <a:t> </a:t>
            </a:r>
            <a:r>
              <a:rPr lang="en-US" sz="2400" dirty="0"/>
              <a:t>A Teacher has the ability to manage and add content to courses.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Non-Editing Teacher: </a:t>
            </a:r>
            <a:r>
              <a:rPr lang="en-US" sz="2400" dirty="0"/>
              <a:t>Can grade in courses, but cannot edit courses.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Students:</a:t>
            </a:r>
            <a:r>
              <a:rPr lang="en-US" sz="2400" b="1" dirty="0"/>
              <a:t> </a:t>
            </a:r>
            <a:r>
              <a:rPr lang="en-US" sz="2400" dirty="0"/>
              <a:t>Can access and participate in courses.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Guests:</a:t>
            </a:r>
            <a:r>
              <a:rPr lang="en-US" sz="2400" b="1" dirty="0"/>
              <a:t> </a:t>
            </a:r>
            <a:r>
              <a:rPr lang="en-US" sz="2400" dirty="0"/>
              <a:t>Can view courses, but cannot participate in them. 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42E64-8741-4CEE-8C45-6E5274B38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LearnMate Roles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30809-39F1-4AC5-97C9-B4240DE9DC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81" y="6041710"/>
            <a:ext cx="2952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LearnMate Content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2EA06-CACF-4F80-9825-8A4B3B3B6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C89011-186B-4F63-AC73-C57588318F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ED7CEC-C629-492F-9567-C22CCADAA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 Learning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Creative Thinking </a:t>
            </a:r>
            <a:r>
              <a:rPr lang="en-US">
                <a:solidFill>
                  <a:srgbClr val="ED1B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Career 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08" r="49963" b="7031"/>
          <a:stretch/>
        </p:blipFill>
        <p:spPr bwMode="auto">
          <a:xfrm>
            <a:off x="1219200" y="2133600"/>
            <a:ext cx="4419600" cy="43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096000" y="1623825"/>
            <a:ext cx="5562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C00000"/>
              </a:buClr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Key Features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Over 3,000 hours of curriculum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Flexible and easy to use Content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Embedded Simulations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Interactive Course Activities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Multi-lingual Content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Quizzes and Exams to test learning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Customization Options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Enhanced learning for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150254495"/>
      </p:ext>
    </p:extLst>
  </p:cSld>
  <p:clrMapOvr>
    <a:masterClrMapping/>
  </p:clrMapOvr>
</p:sld>
</file>

<file path=ppt/theme/theme1.xml><?xml version="1.0" encoding="utf-8"?>
<a:theme xmlns:a="http://schemas.openxmlformats.org/drawingml/2006/main" name="Intelitek_Presentation_template2018v5">
  <a:themeElements>
    <a:clrScheme name="Custom 1">
      <a:dk1>
        <a:srgbClr val="262626"/>
      </a:dk1>
      <a:lt1>
        <a:sysClr val="window" lastClr="FFFFFF"/>
      </a:lt1>
      <a:dk2>
        <a:srgbClr val="414141"/>
      </a:dk2>
      <a:lt2>
        <a:srgbClr val="E7E6E6"/>
      </a:lt2>
      <a:accent1>
        <a:srgbClr val="ED1B2F"/>
      </a:accent1>
      <a:accent2>
        <a:srgbClr val="B93B8F"/>
      </a:accent2>
      <a:accent3>
        <a:srgbClr val="008752"/>
      </a:accent3>
      <a:accent4>
        <a:srgbClr val="FFB200"/>
      </a:accent4>
      <a:accent5>
        <a:srgbClr val="7AC143"/>
      </a:accent5>
      <a:accent6>
        <a:srgbClr val="1E99CA"/>
      </a:accent6>
      <a:hlink>
        <a:srgbClr val="ED1B2F"/>
      </a:hlink>
      <a:folHlink>
        <a:srgbClr val="4141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litek_Presentation_template2018v5" id="{6DC002E6-33D8-4495-8706-F996067D87FD}" vid="{98B0F8C0-D928-4E19-91BE-1BBD755AF2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2014_Intelitek-presentation_template</Template>
  <TotalTime>22851</TotalTime>
  <Words>1190</Words>
  <Application>Microsoft Office PowerPoint</Application>
  <PresentationFormat>Widescreen</PresentationFormat>
  <Paragraphs>201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Webdings</vt:lpstr>
      <vt:lpstr>Wingdings</vt:lpstr>
      <vt:lpstr>Intelitek_Presentation_template2018v5</vt:lpstr>
      <vt:lpstr>LearnMate®</vt:lpstr>
      <vt:lpstr>What is LearnMate®?</vt:lpstr>
      <vt:lpstr>A Blended Learning Ecosystem</vt:lpstr>
      <vt:lpstr>LearnMate Content</vt:lpstr>
      <vt:lpstr>Virtual Hands-On Learning</vt:lpstr>
      <vt:lpstr>LearnMate Content</vt:lpstr>
      <vt:lpstr>Learning Management System (LMS) </vt:lpstr>
      <vt:lpstr>LearnMate Roles</vt:lpstr>
      <vt:lpstr>LearnMate Content </vt:lpstr>
      <vt:lpstr>LearnMate 7 Content List</vt:lpstr>
      <vt:lpstr>LearnMate 7 Content List</vt:lpstr>
      <vt:lpstr>LearnMate Content</vt:lpstr>
      <vt:lpstr>LearnMate Content</vt:lpstr>
      <vt:lpstr>Cloud-Based Hosted Solution</vt:lpstr>
      <vt:lpstr>LearnMate Hosting Options</vt:lpstr>
      <vt:lpstr>LearnMate Dedicated Hosting Vs. Shared Hosting Vs. Local</vt:lpstr>
      <vt:lpstr>LearnMate Resources</vt:lpstr>
      <vt:lpstr>LearnMate Resources</vt:lpstr>
      <vt:lpstr>LearnMate Success Stories</vt:lpstr>
      <vt:lpstr>LearnMate Success Stories</vt:lpstr>
      <vt:lpstr>LearnMate Success Stories</vt:lpstr>
      <vt:lpstr>Case Study: Cimarron High School, Las Vegas, NV 4 Year High School Manufacturing Program</vt:lpstr>
      <vt:lpstr>Case Study: Cimarron High School  Manufacturing Sponsored by Tesla</vt:lpstr>
      <vt:lpstr>Questions?</vt:lpstr>
      <vt:lpstr>Intelitek’s LearnMate E-Training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Klingseisen</dc:creator>
  <cp:lastModifiedBy>nuku lulu</cp:lastModifiedBy>
  <cp:revision>1568</cp:revision>
  <cp:lastPrinted>2017-08-04T15:55:18Z</cp:lastPrinted>
  <dcterms:created xsi:type="dcterms:W3CDTF">2014-09-25T18:04:28Z</dcterms:created>
  <dcterms:modified xsi:type="dcterms:W3CDTF">2020-05-13T07:45:11Z</dcterms:modified>
</cp:coreProperties>
</file>